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7" r:id="rId30"/>
    <p:sldId id="285" r:id="rId31"/>
    <p:sldId id="286" r:id="rId32"/>
    <p:sldId id="288" r:id="rId33"/>
    <p:sldId id="289" r:id="rId34"/>
    <p:sldId id="290" r:id="rId35"/>
    <p:sldId id="292" r:id="rId36"/>
    <p:sldId id="293" r:id="rId37"/>
    <p:sldId id="296" r:id="rId38"/>
    <p:sldId id="297" r:id="rId39"/>
    <p:sldId id="294" r:id="rId40"/>
    <p:sldId id="295" r:id="rId41"/>
    <p:sldId id="298" r:id="rId42"/>
    <p:sldId id="300" r:id="rId43"/>
    <p:sldId id="299" r:id="rId44"/>
  </p:sldIdLst>
  <p:sldSz cx="12192000" cy="6858000"/>
  <p:notesSz cx="6858000" cy="9144000"/>
  <p:embeddedFontLs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맑은 고딕" panose="020B0503020000020004" pitchFamily="50" charset="-127"/>
      <p:regular r:id="rId54"/>
      <p:bold r:id="rId55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9710"/>
    <a:srgbClr val="5B9BD5"/>
    <a:srgbClr val="990000"/>
    <a:srgbClr val="C00000"/>
    <a:srgbClr val="FF9B9B"/>
    <a:srgbClr val="00A249"/>
    <a:srgbClr val="007635"/>
    <a:srgbClr val="0F0F70"/>
    <a:srgbClr val="66FF99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28" autoAdjust="0"/>
    <p:restoredTop sz="92440" autoAdjust="0"/>
  </p:normalViewPr>
  <p:slideViewPr>
    <p:cSldViewPr snapToGrid="0" showGuides="1">
      <p:cViewPr varScale="1">
        <p:scale>
          <a:sx n="85" d="100"/>
          <a:sy n="85" d="100"/>
        </p:scale>
        <p:origin x="102" y="534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8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1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57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1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037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5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7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399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03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5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9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5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3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1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On-Device Training</a:t>
            </a:r>
            <a:endParaRPr lang="ko-KR" altLang="en-US" sz="3600" b="1" dirty="0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CheolHyeon Kwon</a:t>
            </a:r>
            <a:endParaRPr lang="en-US" altLang="ko-KR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실제 시나리오에서는 대부분 새로운 클래스는 점진적으로 나타나기 때문에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임베디드 장치에서 전이학습이 적합하지 않게 된다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CL(Continuous Learning)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catastrophic forgetting</a:t>
            </a:r>
            <a:r>
              <a:rPr kumimoji="1" lang="ko-KR" altLang="en-US" dirty="0"/>
              <a:t>의 해결책으로 주목받고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통한 다양한 벤치마킹과 평가에 대한 연구가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저자가 아는 한 </a:t>
            </a:r>
            <a:r>
              <a:rPr kumimoji="1" lang="en-US" altLang="ko-KR" dirty="0"/>
              <a:t>CL </a:t>
            </a:r>
            <a:r>
              <a:rPr kumimoji="1" lang="ko-KR" altLang="en-US" dirty="0"/>
              <a:t>모델을 임베디드에 배치하는 연구는 소수이며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특히 </a:t>
            </a:r>
            <a:r>
              <a:rPr kumimoji="1" lang="en-US" altLang="ko-KR" dirty="0"/>
              <a:t>TF Lite</a:t>
            </a:r>
            <a:r>
              <a:rPr kumimoji="1" lang="ko-KR" altLang="en-US" dirty="0"/>
              <a:t>를 통해 모바일에 배치하는 연구는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81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본 논문에서는 아래의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가지를 다룬다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ko-KR" altLang="en-US" dirty="0"/>
              <a:t>현재의 </a:t>
            </a:r>
            <a:r>
              <a:rPr kumimoji="1" lang="en-US" altLang="ko-KR" dirty="0"/>
              <a:t>TF Lite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에 지속적인 학습을 통합하여 기능을 확장한다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직접 개발한 안드로이드 어플리케이션의 다양한 시나리오에서 전이학습과 </a:t>
            </a:r>
            <a:r>
              <a:rPr kumimoji="1" lang="en-US" altLang="ko-KR" dirty="0"/>
              <a:t>CL</a:t>
            </a:r>
            <a:r>
              <a:rPr kumimoji="1" lang="ko-KR" altLang="en-US" dirty="0"/>
              <a:t>을 사용하여 훈련된 모델을 비교하고</a:t>
            </a:r>
            <a:r>
              <a:rPr kumimoji="1" lang="en-US" altLang="ko-KR" dirty="0"/>
              <a:t>, CL</a:t>
            </a:r>
            <a:r>
              <a:rPr kumimoji="1" lang="ko-KR" altLang="en-US" dirty="0"/>
              <a:t>의 필요성을 나타낸다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TF Lite</a:t>
            </a:r>
            <a:r>
              <a:rPr kumimoji="1" lang="ko-KR" altLang="en-US" dirty="0"/>
              <a:t>의 지속적인 추가 개발을 위해 소스코드를 공개한다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46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Paper2 - References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Example on-device model personalization with TensorFlow Lite</a:t>
            </a:r>
          </a:p>
          <a:p>
            <a:r>
              <a:rPr kumimoji="1" lang="en-US" altLang="en-US" dirty="0"/>
              <a:t>TensorFlow Blog, 2019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CDC2BCA-AD0D-4DB7-ABCE-6F8B15054670}"/>
              </a:ext>
            </a:extLst>
          </p:cNvPr>
          <p:cNvGrpSpPr/>
          <p:nvPr/>
        </p:nvGrpSpPr>
        <p:grpSpPr>
          <a:xfrm>
            <a:off x="5728374" y="1620447"/>
            <a:ext cx="6257886" cy="4762372"/>
            <a:chOff x="5790400" y="1719216"/>
            <a:chExt cx="6257886" cy="47623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EEE24D-BB45-4031-B655-8CE31EB76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0400" y="1719216"/>
              <a:ext cx="6257886" cy="45567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D99F88-D663-44AD-A77E-2718CD4EFD11}"/>
                </a:ext>
              </a:extLst>
            </p:cNvPr>
            <p:cNvSpPr txBox="1"/>
            <p:nvPr/>
          </p:nvSpPr>
          <p:spPr>
            <a:xfrm>
              <a:off x="5790400" y="6250756"/>
              <a:ext cx="61248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출처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https://blog.tensorflow.org/2019/12/example-on-device-model-personalization.html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3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On-Device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tensorflow github </a:t>
            </a:r>
            <a:r>
              <a:rPr kumimoji="1" lang="ko-KR" altLang="en-US"/>
              <a:t>예제 프로그램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5225B-6DD5-4A82-BE6B-BC59897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64" y="1606609"/>
            <a:ext cx="2908671" cy="47899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A1CB9-9EA6-4FA1-91A5-E3595E97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32" y="1606609"/>
            <a:ext cx="2908670" cy="4789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BBBE8-E807-4D93-B060-282E431F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7" y="1606608"/>
            <a:ext cx="2908670" cy="47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On-Device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데이터를 통해 학습하고 </a:t>
            </a:r>
            <a:r>
              <a:rPr kumimoji="1" lang="en-US" altLang="ko-KR" dirty="0"/>
              <a:t>0 ~ 9 </a:t>
            </a:r>
            <a:r>
              <a:rPr kumimoji="1" lang="ko-KR" altLang="en-US" dirty="0"/>
              <a:t>분류를 위해 어플리케이션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변경 </a:t>
            </a:r>
            <a:endParaRPr kumimoji="1" lang="en-US" altLang="ko-KR" dirty="0"/>
          </a:p>
          <a:p>
            <a:r>
              <a:rPr kumimoji="1" lang="ko-KR" altLang="en-US" dirty="0"/>
              <a:t>모델 생성 코드 변경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0852A-DC3A-4399-8102-206302A7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03" y="1573652"/>
            <a:ext cx="2908670" cy="4789988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2444234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NUM_CLASSES = </a:t>
            </a:r>
            <a:r>
              <a:rPr lang="en-US" altLang="ko-KR" dirty="0">
                <a:solidFill>
                  <a:srgbClr val="00B050"/>
                </a:solidFill>
              </a:rPr>
              <a:t>4</a:t>
            </a:r>
            <a:r>
              <a:rPr lang="en-US" altLang="ko-KR" dirty="0">
                <a:solidFill>
                  <a:schemeClr val="bg1"/>
                </a:solidFill>
              </a:rPr>
              <a:t>   -&gt;  NUM_CLASSES = </a:t>
            </a:r>
            <a:r>
              <a:rPr lang="en-US" altLang="ko-KR" dirty="0">
                <a:solidFill>
                  <a:srgbClr val="00B05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328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On-Device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28 X 28</a:t>
            </a:r>
            <a:r>
              <a:rPr kumimoji="1" lang="ko-KR" altLang="en-US" dirty="0"/>
              <a:t> 크기인 </a:t>
            </a:r>
            <a:r>
              <a:rPr kumimoji="1" lang="en-US" altLang="ko-KR" dirty="0" err="1"/>
              <a:t>mnist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학습을 위해 모델 생성 코드 변경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모델</a:t>
            </a:r>
            <a:r>
              <a:rPr kumimoji="1" lang="en-US" altLang="ko-KR" dirty="0"/>
              <a:t> </a:t>
            </a:r>
            <a:r>
              <a:rPr kumimoji="1" lang="ko-KR" altLang="en-US" dirty="0"/>
              <a:t>최소 입력 사이즈 제한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패딩 사용해서 해결 예정 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1508761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IMG_SIZE =</a:t>
            </a:r>
            <a:r>
              <a:rPr lang="en-US" altLang="ko-KR" dirty="0">
                <a:solidFill>
                  <a:srgbClr val="00B050"/>
                </a:solidFill>
              </a:rPr>
              <a:t> 224</a:t>
            </a:r>
            <a:r>
              <a:rPr lang="en-US" altLang="ko-KR" dirty="0">
                <a:solidFill>
                  <a:schemeClr val="bg1"/>
                </a:solidFill>
              </a:rPr>
              <a:t> -&gt; IMG_SIZE = </a:t>
            </a:r>
            <a:r>
              <a:rPr lang="en-US" altLang="ko-KR" dirty="0">
                <a:solidFill>
                  <a:srgbClr val="00B050"/>
                </a:solidFill>
              </a:rPr>
              <a:t>28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2BD535-E5D8-4468-9DA5-6A101EBA33BF}"/>
              </a:ext>
            </a:extLst>
          </p:cNvPr>
          <p:cNvGrpSpPr/>
          <p:nvPr/>
        </p:nvGrpSpPr>
        <p:grpSpPr>
          <a:xfrm>
            <a:off x="553898" y="3347635"/>
            <a:ext cx="10375048" cy="2644155"/>
            <a:chOff x="553898" y="2705084"/>
            <a:chExt cx="10375048" cy="26441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3D8AF5-E597-4C9E-862F-EB68D0EF5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98" y="2705084"/>
              <a:ext cx="10375048" cy="264415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11E209-F5FC-4DCA-B93C-E949BEBCC58B}"/>
                </a:ext>
              </a:extLst>
            </p:cNvPr>
            <p:cNvSpPr/>
            <p:nvPr/>
          </p:nvSpPr>
          <p:spPr>
            <a:xfrm>
              <a:off x="553898" y="5087983"/>
              <a:ext cx="6891931" cy="26125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887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25D65-2954-4D3D-923C-5B287F98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Added 100 example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FECD4-2E20-4787-BF46-F9011097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7782197" cy="5146052"/>
          </a:xfrm>
        </p:spPr>
        <p:txBody>
          <a:bodyPr/>
          <a:lstStyle/>
          <a:p>
            <a:r>
              <a:rPr lang="ko-KR" altLang="en-US" dirty="0"/>
              <a:t>모델의 사이즈 제한으로 인해 </a:t>
            </a:r>
            <a:r>
              <a:rPr lang="en-US" altLang="ko-KR" dirty="0"/>
              <a:t>28 X 28 </a:t>
            </a:r>
            <a:r>
              <a:rPr lang="ko-KR" altLang="en-US" dirty="0"/>
              <a:t>의 사이즈에서 </a:t>
            </a:r>
            <a:r>
              <a:rPr lang="en-US" altLang="ko-KR" dirty="0"/>
              <a:t>224 X 224</a:t>
            </a:r>
            <a:r>
              <a:rPr lang="ko-KR" altLang="en-US" dirty="0"/>
              <a:t>로 패딩을 통해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가공하고</a:t>
            </a:r>
            <a:r>
              <a:rPr lang="en-US" altLang="ko-KR" dirty="0"/>
              <a:t>, </a:t>
            </a:r>
            <a:r>
              <a:rPr lang="ko-KR" altLang="en-US" dirty="0"/>
              <a:t>해당 데이터를 프로그램에 내장해서 학습함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9258E-A006-4DB9-9E92-3DEE8410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440ED-66BB-4C9E-9773-EAF54D5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90"/>
          <a:stretch/>
        </p:blipFill>
        <p:spPr>
          <a:xfrm>
            <a:off x="525779" y="2511236"/>
            <a:ext cx="5411289" cy="3783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E8114-3BC7-4EC7-B60D-A3A67069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69" y="869200"/>
            <a:ext cx="3033125" cy="55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6FF22-B18F-4017-A24B-7D1C675B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CPU, Memory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A690E-BB90-4477-AC99-A78134D5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전</a:t>
            </a:r>
            <a:r>
              <a:rPr lang="en-US" altLang="ko-KR" dirty="0"/>
              <a:t>, </a:t>
            </a:r>
            <a:r>
              <a:rPr lang="ko-KR" altLang="en-US" dirty="0"/>
              <a:t>후 </a:t>
            </a:r>
            <a:r>
              <a:rPr lang="en-US" altLang="ko-KR" dirty="0"/>
              <a:t>CPU, </a:t>
            </a:r>
            <a:r>
              <a:rPr lang="ko-KR" altLang="en-US" dirty="0"/>
              <a:t>메모리 사용량 큰 변화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CE6F8-3473-4FFB-BDEC-FFCD0A11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30943-424F-4ABC-BB3D-EA4EC4E8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4" y="2628900"/>
            <a:ext cx="11494932" cy="31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- base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028F60-338C-4B99-A6EF-1D646AAA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8" y="927088"/>
            <a:ext cx="2634350" cy="5346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14A231-303E-48EB-B245-4AF2598E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6" y="927088"/>
            <a:ext cx="2634349" cy="5346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ABD1C-7012-4391-A8B3-A2CE46B57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game(TFT with nothing)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44A1D-2389-4AA2-BA18-AA0A3918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25" y="927088"/>
            <a:ext cx="2634350" cy="5346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D6BB63-0426-4AA2-80D4-F1CF11EB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C65F1-74EB-48FF-9BF2-C82FC101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9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Paper 1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/>
              <a:t>A Mobile DNN Training Processor with Automatic Bit-precision Search and Fine-grained Sparsity Exploitation </a:t>
            </a:r>
          </a:p>
          <a:p>
            <a:pPr lvl="1"/>
            <a:r>
              <a:rPr kumimoji="1" lang="en-US" altLang="ko-Kore-KR" dirty="0"/>
              <a:t>IEEE, 2021</a:t>
            </a:r>
          </a:p>
          <a:p>
            <a:pPr lvl="1"/>
            <a:r>
              <a:rPr kumimoji="1" lang="en-US" altLang="ko-Kore-KR" dirty="0"/>
              <a:t>KAIST, Electrical Engineering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379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game(TFT with 20 apps)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2A7FF-B9DE-47A1-90AB-DB867098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94505-0001-48F9-A5E7-EC65B64A7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901246-CCE2-481B-93FA-A7437E7CF675}"/>
              </a:ext>
            </a:extLst>
          </p:cNvPr>
          <p:cNvGrpSpPr/>
          <p:nvPr/>
        </p:nvGrpSpPr>
        <p:grpSpPr>
          <a:xfrm>
            <a:off x="4778825" y="927088"/>
            <a:ext cx="2634350" cy="5346752"/>
            <a:chOff x="4778825" y="927088"/>
            <a:chExt cx="2634350" cy="53467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6A4EB0-502A-4645-AC71-A0783AB58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8825" y="927088"/>
              <a:ext cx="2634349" cy="53467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42860EA-CA6F-4A38-81CC-ADA3ED5D9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2585"/>
            <a:stretch/>
          </p:blipFill>
          <p:spPr>
            <a:xfrm>
              <a:off x="4778825" y="5342709"/>
              <a:ext cx="2634350" cy="93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84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Modified Model(waiting)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29597-5627-4398-A9A3-61F2D063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FF42AC-8324-4456-8D0A-A2148EA31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14" y="927088"/>
            <a:ext cx="2634349" cy="53467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B64D5B-307D-467F-8352-1AC5B2B8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Modified Model(training)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27DE8-8EC0-4601-9980-749DDA3C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3B284A-A284-49CF-B1BC-FD737DB1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C1CBCA-B377-4C51-ADD8-D30C4E4CD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Modified Model(Inferencing)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F54E1-0BDA-4D0B-910F-06E3AA55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FC5D5-866C-4FCF-82BA-D1843996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034B9F-A8F7-4E80-980D-B945D3A8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9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 System Monitor – Training, Inferencing with nothing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C66C21-E57C-494F-A576-DC42F5CC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F8A3C-1757-4772-90FC-EEC53091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82615-B247-4BFB-8AE9-B665AB0D1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 System Monitor – Training, Inferencing with 20 apps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025545-E471-4E94-A84C-A2D6B1B8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55D77F-E1D2-4CAD-9242-B868B6B0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913179-25AA-41FA-9B6C-D45D10D66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1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Base Model(waiting)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F879-1255-48A9-9232-3F742B5E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E8BC5A-17EE-4B21-8DE4-35CD43A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054566-4874-41E5-985B-9B834D22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9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3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Base Model(Training)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897899-7639-4709-A7F9-7E4EE2F1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6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01DFA-8CF3-49B4-A9D4-E58EB75E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F6AB99-6E3B-4824-AF4B-98193F0D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Base Model(Inferencing)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222B2-7CFC-4325-AC2E-32F4A50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DA740-5D12-4860-B420-DBB12BEE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40B713-524E-46A6-9E22-A46141DE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Base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base model </a:t>
            </a:r>
            <a:r>
              <a:rPr lang="ko-KR" altLang="en-US" dirty="0"/>
              <a:t>파트를 변경해서 </a:t>
            </a:r>
            <a:r>
              <a:rPr lang="en-US" altLang="ko-KR" dirty="0" err="1"/>
              <a:t>mnist</a:t>
            </a:r>
            <a:r>
              <a:rPr lang="ko-KR" altLang="en-US" dirty="0"/>
              <a:t>를 학습하기 위한 모델 구성으로 변경</a:t>
            </a:r>
            <a:endParaRPr lang="en-US" altLang="ko-KR" dirty="0"/>
          </a:p>
          <a:p>
            <a:r>
              <a:rPr lang="en-US" altLang="ko-KR" dirty="0"/>
              <a:t>input size </a:t>
            </a:r>
            <a:r>
              <a:rPr lang="ko-KR" altLang="en-US" dirty="0"/>
              <a:t>조정</a:t>
            </a:r>
            <a:r>
              <a:rPr lang="en-US" altLang="ko-KR" dirty="0"/>
              <a:t>(224 X 224 X 3 -&gt; 28 X 28 X 1)</a:t>
            </a:r>
          </a:p>
          <a:p>
            <a:r>
              <a:rPr lang="en-US" altLang="ko-KR" dirty="0" err="1"/>
              <a:t>model.tflite</a:t>
            </a:r>
            <a:r>
              <a:rPr lang="en-US" altLang="ko-KR" dirty="0"/>
              <a:t> </a:t>
            </a:r>
            <a:r>
              <a:rPr lang="ko-KR" altLang="en-US" dirty="0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16B732-871C-4BCE-AD8E-DD24F16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901950"/>
            <a:ext cx="4248150" cy="1181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CD86E9-6FC3-46A0-95B2-58C2310A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37" y="2901950"/>
            <a:ext cx="56483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Abstract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기존 모바일 </a:t>
            </a:r>
            <a:r>
              <a:rPr kumimoji="1" lang="en-US" altLang="ko-KR" dirty="0"/>
              <a:t>DNN training processor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high-bit-precision requirement, high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-dependencies</a:t>
            </a:r>
            <a:r>
              <a:rPr kumimoji="1" lang="ko-KR" altLang="en-US" dirty="0"/>
              <a:t> 로 인한 어려움을 겪고 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제안하는 프로세서는 세가지 새로운 기능을 채택하여 해당 문제를 해결하고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최종적으로 기존의 </a:t>
            </a:r>
            <a:r>
              <a:rPr kumimoji="1" lang="en-US" altLang="ko-KR" dirty="0"/>
              <a:t>DNN Training Processor</a:t>
            </a:r>
            <a:r>
              <a:rPr kumimoji="1" lang="ko-KR" altLang="en-US" dirty="0"/>
              <a:t>에 비해 최소 </a:t>
            </a:r>
            <a:r>
              <a:rPr kumimoji="1" lang="en-US" altLang="ko-KR" dirty="0"/>
              <a:t>4.4</a:t>
            </a:r>
            <a:r>
              <a:rPr kumimoji="1" lang="ko-KR" altLang="en-US" dirty="0"/>
              <a:t>배 이상의 에너지 효율을 달성한다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ore-KR" dirty="0"/>
              <a:t>run-time automatic bit-precision searching </a:t>
            </a:r>
          </a:p>
          <a:p>
            <a:pPr lvl="1"/>
            <a:r>
              <a:rPr kumimoji="1" lang="en-US" altLang="ko-Kore-KR" dirty="0"/>
              <a:t>bit-slice scalable core architecture with the input skipping functionality </a:t>
            </a:r>
          </a:p>
          <a:p>
            <a:pPr lvl="1"/>
            <a:r>
              <a:rPr kumimoji="1" lang="en-US" altLang="ko-Kore-KR" dirty="0"/>
              <a:t>Iterative channel reordering unit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5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Base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안드로이드에 변경된 모델로 어플리케이션 빌드 실패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67A9C-CB73-430C-8719-952829E0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19" y="1608499"/>
            <a:ext cx="7390802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53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New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TF Lite </a:t>
            </a:r>
            <a:r>
              <a:rPr lang="ko-KR" altLang="en-US" dirty="0"/>
              <a:t>예제 가이드를 따라 </a:t>
            </a:r>
            <a:r>
              <a:rPr lang="en-US" altLang="ko-KR" dirty="0"/>
              <a:t>fashion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데이터셋으로 학습한 </a:t>
            </a:r>
            <a:r>
              <a:rPr lang="en-US" altLang="ko-KR" dirty="0"/>
              <a:t>TF Lite </a:t>
            </a:r>
            <a:r>
              <a:rPr lang="ko-KR" altLang="en-US" dirty="0"/>
              <a:t>모델 생성</a:t>
            </a:r>
            <a:endParaRPr lang="en-US" altLang="ko-KR" dirty="0"/>
          </a:p>
          <a:p>
            <a:r>
              <a:rPr lang="ko-KR" altLang="en-US" dirty="0"/>
              <a:t>기존 예제를 참조해서 </a:t>
            </a:r>
            <a:r>
              <a:rPr lang="en-US" altLang="ko-KR" dirty="0" err="1"/>
              <a:t>model.tflite</a:t>
            </a:r>
            <a:r>
              <a:rPr lang="en-US" altLang="ko-KR" dirty="0"/>
              <a:t> </a:t>
            </a:r>
            <a:r>
              <a:rPr lang="ko-KR" altLang="en-US" dirty="0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5DB30-0AE2-4A0E-8A65-08835AA50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38" b="17050"/>
          <a:stretch/>
        </p:blipFill>
        <p:spPr>
          <a:xfrm>
            <a:off x="357637" y="2039827"/>
            <a:ext cx="5738363" cy="4407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5CE18-3619-45A2-9052-C290820C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3966"/>
            <a:ext cx="5958624" cy="4238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8A27-39CF-4564-8C26-0E61E8BB98E6}"/>
              </a:ext>
            </a:extLst>
          </p:cNvPr>
          <p:cNvSpPr/>
          <p:nvPr/>
        </p:nvSpPr>
        <p:spPr>
          <a:xfrm>
            <a:off x="11498123" y="3125464"/>
            <a:ext cx="501650" cy="749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53D281-0D00-4CF1-87A7-06BEA735188A}"/>
              </a:ext>
            </a:extLst>
          </p:cNvPr>
          <p:cNvSpPr/>
          <p:nvPr/>
        </p:nvSpPr>
        <p:spPr>
          <a:xfrm>
            <a:off x="357637" y="5886450"/>
            <a:ext cx="1102863" cy="22225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5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New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안드로이드와 연동 실패 </a:t>
            </a:r>
            <a:endParaRPr lang="en-US" altLang="ko-KR" dirty="0"/>
          </a:p>
          <a:p>
            <a:pPr lvl="1"/>
            <a:r>
              <a:rPr lang="ko-KR" altLang="en-US" dirty="0"/>
              <a:t>가이드에 관련 내용 부재 및 </a:t>
            </a:r>
            <a:r>
              <a:rPr lang="en-US" altLang="ko-KR" dirty="0"/>
              <a:t>deprecated</a:t>
            </a:r>
            <a:r>
              <a:rPr lang="ko-KR" altLang="en-US" dirty="0"/>
              <a:t>된 자바코드 사용</a:t>
            </a:r>
            <a:endParaRPr lang="en-US" altLang="ko-KR" dirty="0"/>
          </a:p>
          <a:p>
            <a:pPr lvl="1"/>
            <a:r>
              <a:rPr lang="ko-KR" altLang="en-US" dirty="0"/>
              <a:t>관련 자료 탐색 실패 및 실력 부진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498E8-9D1E-486B-9E6A-0D4CDD2D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90388"/>
            <a:ext cx="7816850" cy="39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41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Point of 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기존에 제공되는 전이학습 예제 어플리케이션은 메모리 부족 오류가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F4FA4-19E6-4DE7-9C98-FDFB4339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4" y="1549400"/>
            <a:ext cx="11358349" cy="4783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D8FD02-2636-4B13-8C56-260BAE50C751}"/>
              </a:ext>
            </a:extLst>
          </p:cNvPr>
          <p:cNvSpPr/>
          <p:nvPr/>
        </p:nvSpPr>
        <p:spPr>
          <a:xfrm flipV="1">
            <a:off x="425524" y="1568450"/>
            <a:ext cx="2120826" cy="1714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3F44B-CB71-4341-9FBF-2903CC16692D}"/>
              </a:ext>
            </a:extLst>
          </p:cNvPr>
          <p:cNvSpPr/>
          <p:nvPr/>
        </p:nvSpPr>
        <p:spPr>
          <a:xfrm flipV="1">
            <a:off x="471626" y="6129994"/>
            <a:ext cx="11248747" cy="1501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29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Point of 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2000</a:t>
            </a:r>
            <a:r>
              <a:rPr lang="ko-KR" altLang="en-US" dirty="0"/>
              <a:t>개의 이미지 까지는 수용 가능하지만 대략 </a:t>
            </a:r>
            <a:r>
              <a:rPr lang="en-US" altLang="ko-KR" dirty="0"/>
              <a:t>2100</a:t>
            </a:r>
            <a:r>
              <a:rPr lang="ko-KR" altLang="en-US" dirty="0"/>
              <a:t>개 정도의 이미지가 되면 메모리 오류가 발생하며 앱이 강제 종료됨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B217B-3BE8-4962-B995-67F57843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66" y="2146300"/>
            <a:ext cx="2558105" cy="4179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C25DF3-CEA4-45E8-BD46-0C21A83D3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128" y="2146300"/>
            <a:ext cx="2394322" cy="417956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46AD9-983F-4B7F-BCDC-3EEC12005E6A}"/>
              </a:ext>
            </a:extLst>
          </p:cNvPr>
          <p:cNvCxnSpPr/>
          <p:nvPr/>
        </p:nvCxnSpPr>
        <p:spPr>
          <a:xfrm>
            <a:off x="9556750" y="2730500"/>
            <a:ext cx="0" cy="334264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75E6E5-6169-42E9-B69D-273DC6145CB4}"/>
              </a:ext>
            </a:extLst>
          </p:cNvPr>
          <p:cNvSpPr txBox="1"/>
          <p:nvPr/>
        </p:nvSpPr>
        <p:spPr>
          <a:xfrm>
            <a:off x="8464551" y="5480450"/>
            <a:ext cx="181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강제 종료 시점 </a:t>
            </a:r>
          </a:p>
        </p:txBody>
      </p:sp>
    </p:spTree>
    <p:extLst>
      <p:ext uri="{BB962C8B-B14F-4D97-AF65-F5344CB8AC3E}">
        <p14:creationId xmlns:p14="http://schemas.microsoft.com/office/powerpoint/2010/main" val="1078376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Point of 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90" y="927088"/>
            <a:ext cx="11757660" cy="5146052"/>
          </a:xfrm>
        </p:spPr>
        <p:txBody>
          <a:bodyPr/>
          <a:lstStyle/>
          <a:p>
            <a:r>
              <a:rPr lang="ko-KR" altLang="en-US" dirty="0"/>
              <a:t>학습을 위한 데이터를 메모리가 아닌 </a:t>
            </a:r>
            <a:r>
              <a:rPr lang="en-US" altLang="ko-KR" dirty="0"/>
              <a:t>I/O</a:t>
            </a:r>
            <a:r>
              <a:rPr lang="ko-KR" altLang="en-US" dirty="0"/>
              <a:t>에 저장 및 불러오기로 구현 예정 </a:t>
            </a:r>
            <a:endParaRPr lang="en-US" altLang="ko-KR" dirty="0"/>
          </a:p>
          <a:p>
            <a:r>
              <a:rPr lang="ko-KR" altLang="en-US" dirty="0"/>
              <a:t>소스 코드 </a:t>
            </a:r>
            <a:r>
              <a:rPr lang="ko-KR" altLang="en-US" dirty="0" err="1"/>
              <a:t>분석중</a:t>
            </a:r>
            <a:endParaRPr lang="en-US" altLang="ko-KR" dirty="0"/>
          </a:p>
          <a:p>
            <a:pPr lvl="1"/>
            <a:r>
              <a:rPr lang="en-US" altLang="ko-KR" dirty="0" err="1"/>
              <a:t>ImageAnalysis</a:t>
            </a:r>
            <a:r>
              <a:rPr lang="en-US" altLang="ko-KR" dirty="0"/>
              <a:t>, </a:t>
            </a:r>
            <a:r>
              <a:rPr lang="en-US" altLang="ko-KR" dirty="0" err="1"/>
              <a:t>ImageAnalysis.Analyzer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CameraX.bindToLifecycle</a:t>
            </a:r>
            <a:endParaRPr lang="en-US" altLang="ko-KR" dirty="0"/>
          </a:p>
          <a:p>
            <a:pPr lvl="1"/>
            <a:r>
              <a:rPr lang="en-US" altLang="ko-KR" dirty="0" err="1"/>
              <a:t>ExcutorService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위 부분들과 쓰레드 대한 동작 분석 필요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162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0A5E-A98A-482E-BDEB-A6C75A19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1680B-2BAB-4D47-B84D-EA6D3EFE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현재는 모델에서 가져온 이미지의 </a:t>
            </a:r>
            <a:r>
              <a:rPr lang="en-US" altLang="ko-KR" dirty="0"/>
              <a:t>Bottleneck feature(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[62720]) </a:t>
            </a:r>
            <a:r>
              <a:rPr lang="ko-KR" altLang="en-US" dirty="0"/>
              <a:t>을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On-Hot-Encoding(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[4])</a:t>
            </a:r>
            <a:r>
              <a:rPr lang="ko-KR" altLang="en-US" dirty="0"/>
              <a:t>과 함께 </a:t>
            </a:r>
            <a:r>
              <a:rPr lang="en-US" altLang="ko-KR" dirty="0"/>
              <a:t>List</a:t>
            </a:r>
            <a:r>
              <a:rPr lang="ko-KR" altLang="en-US" dirty="0"/>
              <a:t>에 저장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이미지를 </a:t>
            </a:r>
            <a:r>
              <a:rPr lang="en-US" altLang="ko-KR" dirty="0"/>
              <a:t>I/O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다시 불러와서 학습을 할 때 결국 이미지를 </a:t>
            </a:r>
            <a:r>
              <a:rPr lang="en-US" altLang="ko-KR" dirty="0"/>
              <a:t>load </a:t>
            </a:r>
            <a:r>
              <a:rPr lang="ko-KR" altLang="en-US" dirty="0"/>
              <a:t>해서 메모리에 올려서 학습하면 같은 문제가 발생할 것이라고 추측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과거에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를 패딩을 통해 </a:t>
            </a:r>
            <a:r>
              <a:rPr lang="en-US" altLang="ko-KR" dirty="0"/>
              <a:t>224 x 224</a:t>
            </a:r>
            <a:r>
              <a:rPr lang="ko-KR" altLang="en-US" dirty="0"/>
              <a:t>로 만들고 학습시켰을 때에도 동일한 </a:t>
            </a:r>
            <a:r>
              <a:rPr lang="en-US" altLang="ko-KR" dirty="0" err="1"/>
              <a:t>OutOfMemoryError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635C0-8F2A-443B-9BDB-8F1EB5AC7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158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1556D-D26D-438E-A107-B0DAAFB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B3700-7955-46D7-99E5-8F6C8907D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학습 과정 </a:t>
            </a:r>
          </a:p>
          <a:p>
            <a:pPr lvl="1"/>
            <a:r>
              <a:rPr lang="ko-KR" altLang="en-US" dirty="0"/>
              <a:t>데이터 추가</a:t>
            </a:r>
          </a:p>
          <a:p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학습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29D57-BF5E-4F5C-A095-744A356E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500539-067E-4103-B3D2-DB0E755A3C14}"/>
              </a:ext>
            </a:extLst>
          </p:cNvPr>
          <p:cNvSpPr/>
          <p:nvPr/>
        </p:nvSpPr>
        <p:spPr>
          <a:xfrm>
            <a:off x="822096" y="2197017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비트맵 이미지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156E2C-0C0C-4C5E-B61D-176793DA96F6}"/>
              </a:ext>
            </a:extLst>
          </p:cNvPr>
          <p:cNvSpPr/>
          <p:nvPr/>
        </p:nvSpPr>
        <p:spPr>
          <a:xfrm>
            <a:off x="3368073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float[62720]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89143E-D2E1-467A-A9B6-AFC30FBB82CB}"/>
              </a:ext>
            </a:extLst>
          </p:cNvPr>
          <p:cNvSpPr/>
          <p:nvPr/>
        </p:nvSpPr>
        <p:spPr>
          <a:xfrm>
            <a:off x="5914050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CC3473F-B0DA-4FCF-B609-B61BFFB2D725}"/>
              </a:ext>
            </a:extLst>
          </p:cNvPr>
          <p:cNvSpPr/>
          <p:nvPr/>
        </p:nvSpPr>
        <p:spPr>
          <a:xfrm>
            <a:off x="2861567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2B0689-A563-468F-A754-043437134A52}"/>
              </a:ext>
            </a:extLst>
          </p:cNvPr>
          <p:cNvSpPr/>
          <p:nvPr/>
        </p:nvSpPr>
        <p:spPr>
          <a:xfrm>
            <a:off x="5425474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A1E2B-03B5-4408-92AA-47D7A11425DD}"/>
              </a:ext>
            </a:extLst>
          </p:cNvPr>
          <p:cNvSpPr txBox="1"/>
          <p:nvPr/>
        </p:nvSpPr>
        <p:spPr>
          <a:xfrm>
            <a:off x="2345735" y="2663948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Interpreter</a:t>
            </a:r>
            <a:r>
              <a:rPr lang="ko-KR" altLang="en-US" sz="1200" dirty="0"/>
              <a:t>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43891-A0F0-44AF-BAC7-D54269042F56}"/>
              </a:ext>
            </a:extLst>
          </p:cNvPr>
          <p:cNvSpPr txBox="1"/>
          <p:nvPr/>
        </p:nvSpPr>
        <p:spPr>
          <a:xfrm>
            <a:off x="5380957" y="26639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저장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E09086-A1F6-48EF-AFED-35341E4D523B}"/>
              </a:ext>
            </a:extLst>
          </p:cNvPr>
          <p:cNvSpPr/>
          <p:nvPr/>
        </p:nvSpPr>
        <p:spPr>
          <a:xfrm>
            <a:off x="822096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E2D0A7-A5D2-450B-A790-66D44724AF8E}"/>
              </a:ext>
            </a:extLst>
          </p:cNvPr>
          <p:cNvSpPr/>
          <p:nvPr/>
        </p:nvSpPr>
        <p:spPr>
          <a:xfrm>
            <a:off x="2897425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F3D1EC-8E3E-4BE8-A2EB-1F45D298BDB3}"/>
              </a:ext>
            </a:extLst>
          </p:cNvPr>
          <p:cNvSpPr/>
          <p:nvPr/>
        </p:nvSpPr>
        <p:spPr>
          <a:xfrm>
            <a:off x="3368073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5F964-57C5-4A6A-853D-05B32A9025C7}"/>
              </a:ext>
            </a:extLst>
          </p:cNvPr>
          <p:cNvSpPr txBox="1"/>
          <p:nvPr/>
        </p:nvSpPr>
        <p:spPr>
          <a:xfrm>
            <a:off x="2776402" y="42750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셔플</a:t>
            </a:r>
            <a:endParaRPr lang="ko-KR" altLang="en-US" sz="12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DFAA60-D7C1-47AC-B2D1-94149288B1E7}"/>
              </a:ext>
            </a:extLst>
          </p:cNvPr>
          <p:cNvSpPr/>
          <p:nvPr/>
        </p:nvSpPr>
        <p:spPr>
          <a:xfrm>
            <a:off x="5914050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r>
              <a:rPr lang="en-US" altLang="ko-KR" dirty="0"/>
              <a:t>(</a:t>
            </a:r>
            <a:r>
              <a:rPr lang="ko-KR" altLang="en-US" dirty="0"/>
              <a:t>크기 </a:t>
            </a:r>
            <a:r>
              <a:rPr lang="en-US" altLang="ko-KR" dirty="0"/>
              <a:t>n)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AEA011-3BFF-4173-B257-EB0C5A9C48CA}"/>
              </a:ext>
            </a:extLst>
          </p:cNvPr>
          <p:cNvSpPr/>
          <p:nvPr/>
        </p:nvSpPr>
        <p:spPr>
          <a:xfrm>
            <a:off x="5416509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3A24B-0440-442C-BF6C-07A7FCE94F68}"/>
              </a:ext>
            </a:extLst>
          </p:cNvPr>
          <p:cNvSpPr txBox="1"/>
          <p:nvPr/>
        </p:nvSpPr>
        <p:spPr>
          <a:xfrm>
            <a:off x="4658656" y="4271066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배치 사이즈 </a:t>
            </a:r>
            <a:r>
              <a:rPr lang="en-US" altLang="ko-KR" sz="1200" dirty="0"/>
              <a:t>n</a:t>
            </a:r>
            <a:r>
              <a:rPr lang="ko-KR" altLang="en-US" sz="1200" dirty="0"/>
              <a:t>만큼 </a:t>
            </a:r>
            <a:r>
              <a:rPr lang="en-US" altLang="ko-KR" sz="1200" dirty="0" err="1"/>
              <a:t>subList</a:t>
            </a:r>
            <a:endParaRPr lang="ko-KR" altLang="en-US" sz="12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546EC13-F9AD-4744-B842-A2A4C085078B}"/>
              </a:ext>
            </a:extLst>
          </p:cNvPr>
          <p:cNvSpPr/>
          <p:nvPr/>
        </p:nvSpPr>
        <p:spPr>
          <a:xfrm>
            <a:off x="8460027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Loss </a:t>
            </a:r>
            <a:r>
              <a:rPr lang="ko-KR" altLang="en-US" dirty="0"/>
              <a:t>반환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E2B6E26-B594-493E-B048-DCF51E0A6973}"/>
              </a:ext>
            </a:extLst>
          </p:cNvPr>
          <p:cNvSpPr/>
          <p:nvPr/>
        </p:nvSpPr>
        <p:spPr>
          <a:xfrm>
            <a:off x="7962486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AC3578-6DB7-4B86-BC04-39B0081EE293}"/>
              </a:ext>
            </a:extLst>
          </p:cNvPr>
          <p:cNvSpPr txBox="1"/>
          <p:nvPr/>
        </p:nvSpPr>
        <p:spPr>
          <a:xfrm>
            <a:off x="7648360" y="4271065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Interpreter </a:t>
            </a:r>
            <a:r>
              <a:rPr lang="ko-KR" altLang="en-US" sz="1200" dirty="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745D5-C7BE-4D83-A133-26953F69002E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54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8DB1D-EFBA-423C-A878-B771E879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Modified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05A95-E282-4186-847A-55FF1105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개선된 학습 과정 </a:t>
            </a:r>
          </a:p>
          <a:p>
            <a:pPr lvl="1"/>
            <a:r>
              <a:rPr lang="ko-KR" altLang="en-US" dirty="0"/>
              <a:t>데이터 추가</a:t>
            </a:r>
          </a:p>
          <a:p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학습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3D1D83-AC5D-4842-A12F-79E66BFD1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22760-0056-4367-A9AD-FF839063F8DA}"/>
              </a:ext>
            </a:extLst>
          </p:cNvPr>
          <p:cNvSpPr/>
          <p:nvPr/>
        </p:nvSpPr>
        <p:spPr>
          <a:xfrm>
            <a:off x="867252" y="2185728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비트맵 이미지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CD1EAD-9784-445A-A751-E89BACCBD23E}"/>
              </a:ext>
            </a:extLst>
          </p:cNvPr>
          <p:cNvSpPr/>
          <p:nvPr/>
        </p:nvSpPr>
        <p:spPr>
          <a:xfrm>
            <a:off x="3413229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float[62720]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7CA31-E39E-4365-9B80-6E50FCA1576A}"/>
              </a:ext>
            </a:extLst>
          </p:cNvPr>
          <p:cNvSpPr/>
          <p:nvPr/>
        </p:nvSpPr>
        <p:spPr>
          <a:xfrm>
            <a:off x="5959206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3ABDE39-4DE1-4302-AEB8-7939FF365202}"/>
              </a:ext>
            </a:extLst>
          </p:cNvPr>
          <p:cNvSpPr/>
          <p:nvPr/>
        </p:nvSpPr>
        <p:spPr>
          <a:xfrm>
            <a:off x="2906723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5FBA782-33CE-4F64-A554-E2733979BAA3}"/>
              </a:ext>
            </a:extLst>
          </p:cNvPr>
          <p:cNvSpPr/>
          <p:nvPr/>
        </p:nvSpPr>
        <p:spPr>
          <a:xfrm>
            <a:off x="5470630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7A633-1954-4E0E-8CD5-45BB8639DA45}"/>
              </a:ext>
            </a:extLst>
          </p:cNvPr>
          <p:cNvSpPr txBox="1"/>
          <p:nvPr/>
        </p:nvSpPr>
        <p:spPr>
          <a:xfrm>
            <a:off x="2390891" y="2652659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Interpreter</a:t>
            </a:r>
            <a:r>
              <a:rPr lang="ko-KR" altLang="en-US" sz="1200" dirty="0"/>
              <a:t>로 변환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F70B0-85D0-4CE4-8E32-FE79D54CD37E}"/>
              </a:ext>
            </a:extLst>
          </p:cNvPr>
          <p:cNvSpPr txBox="1"/>
          <p:nvPr/>
        </p:nvSpPr>
        <p:spPr>
          <a:xfrm>
            <a:off x="5076528" y="2652659"/>
            <a:ext cx="1261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String</a:t>
            </a:r>
            <a:r>
              <a:rPr lang="ko-KR" altLang="en-US" sz="1200" dirty="0"/>
              <a:t>으로 변환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8F79F9-7406-404A-9F81-828051B857DC}"/>
              </a:ext>
            </a:extLst>
          </p:cNvPr>
          <p:cNvSpPr/>
          <p:nvPr/>
        </p:nvSpPr>
        <p:spPr>
          <a:xfrm>
            <a:off x="8505183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sample.txt</a:t>
            </a:r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0C2592B-4433-4668-905B-A2F22684BA2A}"/>
              </a:ext>
            </a:extLst>
          </p:cNvPr>
          <p:cNvSpPr/>
          <p:nvPr/>
        </p:nvSpPr>
        <p:spPr>
          <a:xfrm>
            <a:off x="8007642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18C381-5500-42A5-8AC7-50F8B6C2D7E7}"/>
              </a:ext>
            </a:extLst>
          </p:cNvPr>
          <p:cNvSpPr txBox="1"/>
          <p:nvPr/>
        </p:nvSpPr>
        <p:spPr>
          <a:xfrm>
            <a:off x="7588463" y="2652659"/>
            <a:ext cx="1243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txt </a:t>
            </a:r>
            <a:r>
              <a:rPr lang="ko-KR" altLang="en-US" sz="1200" dirty="0"/>
              <a:t>파일에 저장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D0486F-C41E-4105-A138-AE8367C6FFCE}"/>
              </a:ext>
            </a:extLst>
          </p:cNvPr>
          <p:cNvSpPr/>
          <p:nvPr/>
        </p:nvSpPr>
        <p:spPr>
          <a:xfrm>
            <a:off x="867252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sample.txt</a:t>
            </a:r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306286C-767E-4543-9440-3307C29CD783}"/>
              </a:ext>
            </a:extLst>
          </p:cNvPr>
          <p:cNvSpPr/>
          <p:nvPr/>
        </p:nvSpPr>
        <p:spPr>
          <a:xfrm>
            <a:off x="2942581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A85927A-8519-410B-958E-5D044BC0C401}"/>
              </a:ext>
            </a:extLst>
          </p:cNvPr>
          <p:cNvSpPr/>
          <p:nvPr/>
        </p:nvSpPr>
        <p:spPr>
          <a:xfrm>
            <a:off x="3413229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String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40B5B-4473-4E40-957B-BFAEDC52CC81}"/>
              </a:ext>
            </a:extLst>
          </p:cNvPr>
          <p:cNvSpPr txBox="1"/>
          <p:nvPr/>
        </p:nvSpPr>
        <p:spPr>
          <a:xfrm>
            <a:off x="2195356" y="4274687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파일 읽기</a:t>
            </a:r>
            <a:r>
              <a:rPr lang="en-US" altLang="ko-KR" sz="1200" dirty="0"/>
              <a:t> (</a:t>
            </a:r>
            <a:r>
              <a:rPr lang="ko-KR" altLang="en-US" sz="1200" dirty="0"/>
              <a:t>필요 라인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6515FD2-92D3-410C-8571-309F90B56D18}"/>
              </a:ext>
            </a:extLst>
          </p:cNvPr>
          <p:cNvSpPr/>
          <p:nvPr/>
        </p:nvSpPr>
        <p:spPr>
          <a:xfrm>
            <a:off x="5959206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float[62720]</a:t>
            </a:r>
            <a:endParaRPr lang="ko-KR" altLang="en-US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74FBB50-89DE-40D7-AE67-A01BEF45B978}"/>
              </a:ext>
            </a:extLst>
          </p:cNvPr>
          <p:cNvSpPr/>
          <p:nvPr/>
        </p:nvSpPr>
        <p:spPr>
          <a:xfrm>
            <a:off x="5461665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BFC317-F3D4-4241-AA3D-79ED8314F36B}"/>
              </a:ext>
            </a:extLst>
          </p:cNvPr>
          <p:cNvSpPr txBox="1"/>
          <p:nvPr/>
        </p:nvSpPr>
        <p:spPr>
          <a:xfrm>
            <a:off x="4694242" y="4239450"/>
            <a:ext cx="2025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split</a:t>
            </a:r>
            <a:r>
              <a:rPr lang="ko-KR" altLang="en-US" sz="1200" dirty="0"/>
              <a:t>으로 </a:t>
            </a:r>
            <a:r>
              <a:rPr lang="en-US" altLang="ko-KR" sz="1200" dirty="0"/>
              <a:t>float </a:t>
            </a:r>
            <a:r>
              <a:rPr lang="ko-KR" altLang="en-US" sz="1200" dirty="0"/>
              <a:t>배열로 변환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727918-CB9C-4B5C-9B17-D7B295E4008C}"/>
              </a:ext>
            </a:extLst>
          </p:cNvPr>
          <p:cNvSpPr/>
          <p:nvPr/>
        </p:nvSpPr>
        <p:spPr>
          <a:xfrm>
            <a:off x="8505183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r>
              <a:rPr lang="en-US" altLang="ko-KR" dirty="0"/>
              <a:t>(</a:t>
            </a:r>
            <a:r>
              <a:rPr lang="ko-KR" altLang="en-US" dirty="0"/>
              <a:t>크기 </a:t>
            </a:r>
            <a:r>
              <a:rPr lang="en-US" altLang="ko-KR" dirty="0"/>
              <a:t>n)</a:t>
            </a:r>
            <a:endParaRPr lang="ko-KR" altLang="en-US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C700865-4E49-4D41-99DD-228F3495131D}"/>
              </a:ext>
            </a:extLst>
          </p:cNvPr>
          <p:cNvSpPr/>
          <p:nvPr/>
        </p:nvSpPr>
        <p:spPr>
          <a:xfrm>
            <a:off x="8007642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92E3A7-19CD-43AB-A73B-AF9892655FFE}"/>
              </a:ext>
            </a:extLst>
          </p:cNvPr>
          <p:cNvSpPr txBox="1"/>
          <p:nvPr/>
        </p:nvSpPr>
        <p:spPr>
          <a:xfrm>
            <a:off x="6992589" y="4243943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ArrayList</a:t>
            </a:r>
            <a:r>
              <a:rPr lang="ko-KR" altLang="en-US" sz="1200" dirty="0"/>
              <a:t>에 추가</a:t>
            </a:r>
            <a:r>
              <a:rPr lang="en-US" altLang="ko-KR" sz="1200" dirty="0"/>
              <a:t>, </a:t>
            </a:r>
            <a:r>
              <a:rPr lang="ko-KR" altLang="en-US" sz="1200" dirty="0"/>
              <a:t>배치 사이즈 </a:t>
            </a:r>
            <a:r>
              <a:rPr lang="en-US" altLang="ko-KR" sz="1200" dirty="0"/>
              <a:t>n</a:t>
            </a:r>
            <a:r>
              <a:rPr lang="ko-KR" altLang="en-US" sz="1200" dirty="0"/>
              <a:t>만큼 반복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2A9BDDB-EA79-4099-B2DC-08E3AD68970B}"/>
              </a:ext>
            </a:extLst>
          </p:cNvPr>
          <p:cNvSpPr/>
          <p:nvPr/>
        </p:nvSpPr>
        <p:spPr>
          <a:xfrm>
            <a:off x="1385067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ArrayList</a:t>
            </a:r>
            <a:r>
              <a:rPr lang="en-US" altLang="ko-KR" dirty="0"/>
              <a:t>(</a:t>
            </a:r>
            <a:r>
              <a:rPr lang="ko-KR" altLang="en-US" dirty="0"/>
              <a:t>크기 </a:t>
            </a:r>
            <a:r>
              <a:rPr lang="en-US" altLang="ko-KR" dirty="0"/>
              <a:t>n)</a:t>
            </a:r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EA2A9E8-C519-4FC6-9785-BB14A7F74661}"/>
              </a:ext>
            </a:extLst>
          </p:cNvPr>
          <p:cNvSpPr/>
          <p:nvPr/>
        </p:nvSpPr>
        <p:spPr>
          <a:xfrm>
            <a:off x="3431157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EE02F98-0F7D-4E78-B8B8-8EA5AAE71E42}"/>
              </a:ext>
            </a:extLst>
          </p:cNvPr>
          <p:cNvSpPr/>
          <p:nvPr/>
        </p:nvSpPr>
        <p:spPr>
          <a:xfrm>
            <a:off x="889873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33A0890-F186-4872-8661-8D88D876E34C}"/>
              </a:ext>
            </a:extLst>
          </p:cNvPr>
          <p:cNvSpPr/>
          <p:nvPr/>
        </p:nvSpPr>
        <p:spPr>
          <a:xfrm>
            <a:off x="3926352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Loss </a:t>
            </a:r>
            <a:r>
              <a:rPr lang="ko-KR" altLang="en-US" dirty="0"/>
              <a:t>반환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DB64D9-FDB7-40B2-BE7A-FDE33BE3E43B}"/>
              </a:ext>
            </a:extLst>
          </p:cNvPr>
          <p:cNvSpPr txBox="1"/>
          <p:nvPr/>
        </p:nvSpPr>
        <p:spPr>
          <a:xfrm>
            <a:off x="867252" y="5243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셔플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5FB7E9-3EDA-4973-8783-EE3F40D9877B}"/>
              </a:ext>
            </a:extLst>
          </p:cNvPr>
          <p:cNvSpPr txBox="1"/>
          <p:nvPr/>
        </p:nvSpPr>
        <p:spPr>
          <a:xfrm>
            <a:off x="2808109" y="5242190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Interpreter </a:t>
            </a:r>
            <a:r>
              <a:rPr lang="ko-KR" altLang="en-US" sz="1200" dirty="0"/>
              <a:t>로 학습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8E7A56-EA7B-4B7D-AAB0-B6046D193788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1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7D6B4-AF4B-4237-B57C-89C1F20B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Changed Application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86E6D-CE48-4577-B47F-0D75DCEE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 방식을 통해 데이터를 저장하도록 변경</a:t>
            </a:r>
            <a:endParaRPr lang="en-US" altLang="ko-KR" dirty="0"/>
          </a:p>
          <a:p>
            <a:r>
              <a:rPr lang="ko-KR" altLang="en-US" dirty="0"/>
              <a:t>메모리 부족으로 인한 데이터 수의 제약을 해결함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5A777-544D-49C3-AF65-8A7E9CBF4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A21B8-30AC-494E-AD38-4D14AE2B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287" y="927088"/>
            <a:ext cx="2853113" cy="541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6D264-631A-4515-8102-84F4520C2C5C}"/>
              </a:ext>
            </a:extLst>
          </p:cNvPr>
          <p:cNvSpPr/>
          <p:nvPr/>
        </p:nvSpPr>
        <p:spPr>
          <a:xfrm>
            <a:off x="9192192" y="5613552"/>
            <a:ext cx="2749802" cy="726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56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초기의 </a:t>
            </a:r>
            <a:r>
              <a:rPr kumimoji="1" lang="ko-KR" altLang="en-US" dirty="0" err="1"/>
              <a:t>딥러닝은</a:t>
            </a:r>
            <a:r>
              <a:rPr kumimoji="1" lang="ko-KR" altLang="en-US" dirty="0"/>
              <a:t> 주로 클라우드 서버에 의해 실행되었지만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이는 사용자 데이터 전송으로 인해 프라이버시 문제가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딥러닝의</a:t>
            </a:r>
            <a:r>
              <a:rPr kumimoji="1" lang="ko-KR" altLang="en-US" dirty="0"/>
              <a:t> 추론 기능은 전력 효율이 좋은 </a:t>
            </a:r>
            <a:r>
              <a:rPr kumimoji="1" lang="en-US" altLang="ko-KR" dirty="0"/>
              <a:t>NPU</a:t>
            </a:r>
            <a:r>
              <a:rPr kumimoji="1" lang="ko-KR" altLang="en-US" dirty="0"/>
              <a:t>의 개발로 모바일 장치에서 동작한다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/>
              <a:t>NPU</a:t>
            </a:r>
            <a:r>
              <a:rPr kumimoji="1" lang="ko-KR" altLang="en-US" dirty="0"/>
              <a:t>의 수동적인 동작으로 </a:t>
            </a:r>
            <a:r>
              <a:rPr kumimoji="1" lang="en-US" altLang="ko-KR" dirty="0"/>
              <a:t>DNN </a:t>
            </a:r>
            <a:r>
              <a:rPr kumimoji="1" lang="ko-KR" altLang="en-US" dirty="0"/>
              <a:t>어플리케이션에 제한을 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387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2561E-D45E-475F-AEA2-DDE2AA5F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Sample speed test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2E84C-5E03-430F-BCED-40BB88D12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어플리케이션에서 샘플을 </a:t>
            </a:r>
            <a:r>
              <a:rPr lang="en-US" altLang="ko-KR" dirty="0"/>
              <a:t>2000</a:t>
            </a:r>
            <a:r>
              <a:rPr lang="ko-KR" altLang="en-US" dirty="0"/>
              <a:t>개 추가할 때 소요 시간 비교</a:t>
            </a:r>
            <a:endParaRPr lang="en-US" altLang="ko-KR" dirty="0"/>
          </a:p>
          <a:p>
            <a:r>
              <a:rPr lang="ko-KR" altLang="en-US" dirty="0"/>
              <a:t>기존의 예제 어플리케이션과 변경한 어플리케이션을 각각 </a:t>
            </a:r>
            <a:r>
              <a:rPr lang="en-US" altLang="ko-KR" dirty="0"/>
              <a:t>5</a:t>
            </a:r>
            <a:r>
              <a:rPr lang="ko-KR" altLang="en-US" dirty="0"/>
              <a:t>번씩 측정</a:t>
            </a:r>
            <a:endParaRPr lang="en-US" altLang="ko-KR" dirty="0"/>
          </a:p>
          <a:p>
            <a:r>
              <a:rPr lang="ko-KR" altLang="en-US" dirty="0"/>
              <a:t>평균 소요 시간은 둘 다 </a:t>
            </a:r>
            <a:r>
              <a:rPr lang="en-US" altLang="ko-KR" dirty="0"/>
              <a:t>3</a:t>
            </a:r>
            <a:r>
              <a:rPr lang="ko-KR" altLang="en-US" dirty="0"/>
              <a:t>분 </a:t>
            </a:r>
            <a:r>
              <a:rPr lang="en-US" altLang="ko-KR" dirty="0"/>
              <a:t>51.2</a:t>
            </a:r>
            <a:r>
              <a:rPr lang="ko-KR" altLang="en-US" dirty="0"/>
              <a:t>초 로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동일한 결과</a:t>
            </a:r>
            <a:r>
              <a:rPr lang="ko-KR" altLang="en-US" dirty="0"/>
              <a:t>를 나타냄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17E63C-2F9F-487E-BB92-A53100174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4402F76-C84D-4CB9-AF90-0E512E5D0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24033"/>
              </p:ext>
            </p:extLst>
          </p:nvPr>
        </p:nvGraphicFramePr>
        <p:xfrm>
          <a:off x="2624667" y="3487420"/>
          <a:ext cx="6513688" cy="2585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95022">
                  <a:extLst>
                    <a:ext uri="{9D8B030D-6E8A-4147-A177-3AD203B41FA5}">
                      <a16:colId xmlns:a16="http://schemas.microsoft.com/office/drawing/2014/main" val="537567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21927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88631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기존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3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021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91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6515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79654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9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186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7C704-76E7-4C80-B796-ABF9728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AE973-609B-4128-A147-98892390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샘플 추가 후 학습이 비정상적으로 오래 걸리는 현상 발생</a:t>
            </a:r>
            <a:endParaRPr lang="en-US" altLang="ko-KR" dirty="0"/>
          </a:p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ko-KR" altLang="en-US" dirty="0"/>
              <a:t>변경된 방식은 약 </a:t>
            </a:r>
            <a:r>
              <a:rPr lang="en-US" altLang="ko-KR" dirty="0"/>
              <a:t>7</a:t>
            </a:r>
            <a:r>
              <a:rPr lang="ko-KR" altLang="en-US" dirty="0"/>
              <a:t>분 소요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3D1A7-1A47-4B13-8DC4-F93C46288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761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D85C3-320B-43C9-928C-C43A935F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</a:t>
            </a:r>
            <a:r>
              <a:rPr lang="ko-KR" altLang="en-US" dirty="0"/>
              <a:t> </a:t>
            </a:r>
            <a:r>
              <a:rPr lang="en-US" altLang="ko-KR" dirty="0"/>
              <a:t>speed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90057-CC1A-4EC9-A086-D69911148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로그 분석 결과</a:t>
            </a:r>
            <a:r>
              <a:rPr lang="en-US" altLang="ko-KR" dirty="0"/>
              <a:t>, </a:t>
            </a:r>
            <a:r>
              <a:rPr lang="ko-KR" altLang="en-US" dirty="0"/>
              <a:t>파일에서 특정 라인을 읽어오는 과정에서 지연 발생</a:t>
            </a:r>
            <a:endParaRPr lang="en-US" altLang="ko-KR" dirty="0"/>
          </a:p>
          <a:p>
            <a:pPr lvl="1"/>
            <a:r>
              <a:rPr lang="ko-KR" altLang="en-US" dirty="0"/>
              <a:t>학습 처음과 마지막의 읽기 속도가 다름</a:t>
            </a:r>
            <a:endParaRPr lang="en-US" altLang="ko-KR" dirty="0"/>
          </a:p>
          <a:p>
            <a:pPr lvl="1"/>
            <a:r>
              <a:rPr lang="ko-KR" altLang="en-US" dirty="0"/>
              <a:t>데이터를 읽는 속도가 시간이 지날수록 점점 느려진다</a:t>
            </a:r>
            <a:endParaRPr lang="en-US" altLang="ko-KR" dirty="0"/>
          </a:p>
          <a:p>
            <a:pPr lvl="1"/>
            <a:r>
              <a:rPr lang="ko-KR" altLang="en-US" dirty="0"/>
              <a:t>파일의 크기가 더 클 때 더 느림</a:t>
            </a:r>
            <a:endParaRPr lang="en-US" altLang="ko-KR" dirty="0"/>
          </a:p>
          <a:p>
            <a:pPr marL="3114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69CD7-BD38-47FB-B225-AEB644AD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446B7-506B-403B-85F7-21D05BCDB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7199"/>
          <a:stretch/>
        </p:blipFill>
        <p:spPr>
          <a:xfrm>
            <a:off x="549639" y="4457623"/>
            <a:ext cx="3439005" cy="12761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ADA5EF-2FB5-4E67-BC9C-502721A22254}"/>
              </a:ext>
            </a:extLst>
          </p:cNvPr>
          <p:cNvSpPr/>
          <p:nvPr/>
        </p:nvSpPr>
        <p:spPr>
          <a:xfrm>
            <a:off x="549638" y="5095715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21147-9750-4492-9615-1007E02A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47" y="4457623"/>
            <a:ext cx="3448531" cy="1505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DB18CE-0ED1-4EFF-87E5-F80831D8873F}"/>
              </a:ext>
            </a:extLst>
          </p:cNvPr>
          <p:cNvSpPr/>
          <p:nvPr/>
        </p:nvSpPr>
        <p:spPr>
          <a:xfrm>
            <a:off x="5728647" y="4693058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37FB2-C426-4260-A895-CF41FC79FA33}"/>
              </a:ext>
            </a:extLst>
          </p:cNvPr>
          <p:cNvSpPr txBox="1"/>
          <p:nvPr/>
        </p:nvSpPr>
        <p:spPr>
          <a:xfrm>
            <a:off x="2686468" y="5095715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 dirty="0">
                <a:solidFill>
                  <a:srgbClr val="FF0000"/>
                </a:solidFill>
              </a:rPr>
              <a:t>0.014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A0235-999B-475F-AE8B-478B279A08E0}"/>
              </a:ext>
            </a:extLst>
          </p:cNvPr>
          <p:cNvSpPr txBox="1"/>
          <p:nvPr/>
        </p:nvSpPr>
        <p:spPr>
          <a:xfrm>
            <a:off x="7940022" y="4721560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약 </a:t>
            </a:r>
            <a:r>
              <a:rPr lang="en-US" altLang="ko-KR" dirty="0">
                <a:solidFill>
                  <a:srgbClr val="FF0000"/>
                </a:solidFill>
              </a:rPr>
              <a:t>1.57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1485-9E20-43F1-A57B-0ED338F638BE}"/>
              </a:ext>
            </a:extLst>
          </p:cNvPr>
          <p:cNvSpPr txBox="1"/>
          <p:nvPr/>
        </p:nvSpPr>
        <p:spPr>
          <a:xfrm>
            <a:off x="549638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데이터 </a:t>
            </a:r>
            <a:r>
              <a:rPr lang="en-US" altLang="ko-KR" dirty="0"/>
              <a:t>(1/400)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D1F68-500B-4BD6-A373-FC2102B865D3}"/>
              </a:ext>
            </a:extLst>
          </p:cNvPr>
          <p:cNvSpPr txBox="1"/>
          <p:nvPr/>
        </p:nvSpPr>
        <p:spPr>
          <a:xfrm>
            <a:off x="5728647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데이터 </a:t>
            </a:r>
            <a:r>
              <a:rPr lang="en-US" altLang="ko-KR" dirty="0"/>
              <a:t>(400/400)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074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D073F-F128-4026-90B3-217B5877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speed improvement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491707-E1D6-4FC6-A75E-88D701E72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데이터베이스를 사용하여 데이터를 읽는 방법 구현 중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F76DB-56FD-4639-AD18-F915E6449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8B94F1-A230-4E78-A517-42108E4F0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59" y="1550947"/>
            <a:ext cx="6438651" cy="467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E22046-781A-470C-ABD9-9EEBA63AD119}"/>
              </a:ext>
            </a:extLst>
          </p:cNvPr>
          <p:cNvSpPr/>
          <p:nvPr/>
        </p:nvSpPr>
        <p:spPr>
          <a:xfrm>
            <a:off x="883570" y="1919110"/>
            <a:ext cx="1148430" cy="880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06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하지만 제한된 자원과 배터리 용량으로 인해 모바일 장치에서의 </a:t>
            </a:r>
            <a:r>
              <a:rPr kumimoji="1" lang="en-US" altLang="ko-KR" dirty="0"/>
              <a:t>DNN Training</a:t>
            </a:r>
            <a:r>
              <a:rPr kumimoji="1" lang="ko-KR" altLang="en-US" dirty="0"/>
              <a:t>을 구현하는 것은 어렵다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이로 인해 </a:t>
            </a:r>
            <a:r>
              <a:rPr kumimoji="1" lang="en-US" altLang="ko-KR" dirty="0"/>
              <a:t>on-chip DNN training processor</a:t>
            </a:r>
            <a:r>
              <a:rPr kumimoji="1" lang="ko-KR" altLang="en-US" dirty="0"/>
              <a:t>는 높은 배터리 효율과 높은 데이터 처리량을 가져야 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기존의 프로세서는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문제로 인해 이런 목표를 달성하지 못했다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5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기존의 추론 엔진은 하드웨어 가속을 위해 </a:t>
            </a:r>
            <a:r>
              <a:rPr kumimoji="1" lang="en-US" altLang="ko-KR" dirty="0"/>
              <a:t>floating-point(FP) </a:t>
            </a:r>
            <a:r>
              <a:rPr kumimoji="1" lang="ko-KR" altLang="en-US" dirty="0"/>
              <a:t>기반의 구조를 채택했지만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대다수의 학습 프로세서는 광범위한 표현 범위와 높은 정확도를 위해 </a:t>
            </a:r>
            <a:r>
              <a:rPr kumimoji="1" lang="en-US" altLang="ko-KR" dirty="0"/>
              <a:t>fixed-point(FXP) </a:t>
            </a:r>
            <a:r>
              <a:rPr kumimoji="1" lang="ko-KR" altLang="en-US" dirty="0"/>
              <a:t>표현을 채택했다</a:t>
            </a:r>
            <a:r>
              <a:rPr kumimoji="1" lang="en-US" altLang="ko-KR" dirty="0"/>
              <a:t>.  </a:t>
            </a:r>
          </a:p>
          <a:p>
            <a:r>
              <a:rPr kumimoji="1" lang="en-US" altLang="ko-KR" dirty="0"/>
              <a:t>FXP </a:t>
            </a:r>
            <a:r>
              <a:rPr kumimoji="1" lang="ko-KR" altLang="en-US" dirty="0"/>
              <a:t>기반 학습에서 안정적인 결과를 위해서는 약 </a:t>
            </a:r>
            <a:r>
              <a:rPr kumimoji="1" lang="en-US" altLang="ko-KR" dirty="0"/>
              <a:t>16</a:t>
            </a:r>
            <a:r>
              <a:rPr kumimoji="1" lang="ko-KR" altLang="en-US" dirty="0"/>
              <a:t>비트가 필요했다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이와 같은 높은 비트 정밀도 때문에 학습 분야가 제한되었다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대부분의 </a:t>
            </a:r>
            <a:r>
              <a:rPr kumimoji="1" lang="en-US" altLang="ko-KR" dirty="0"/>
              <a:t>DNN training processor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zero-skipping</a:t>
            </a:r>
            <a:r>
              <a:rPr kumimoji="1" lang="ko-KR" altLang="en-US" dirty="0"/>
              <a:t>을 통해 가속을 하지만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에 의존적이기 때문에</a:t>
            </a:r>
            <a:r>
              <a:rPr kumimoji="1" lang="en-US" altLang="ko-KR" dirty="0"/>
              <a:t> sparsity</a:t>
            </a:r>
            <a:r>
              <a:rPr kumimoji="1" lang="ko-KR" altLang="en-US" dirty="0"/>
              <a:t>한 입력을 건너뛸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오류 전파 과정이 잘 동작하지 않는다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14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Paper 2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Continual Learning on the Edge with TensorFlow Lite</a:t>
            </a:r>
          </a:p>
          <a:p>
            <a:pPr lvl="1"/>
            <a:r>
              <a:rPr kumimoji="1" lang="en-US" altLang="ko-KR" dirty="0" err="1"/>
              <a:t>arxiv</a:t>
            </a:r>
            <a:r>
              <a:rPr kumimoji="1" lang="en-US" altLang="ko-KR" dirty="0"/>
              <a:t>, 2021</a:t>
            </a:r>
          </a:p>
          <a:p>
            <a:pPr lvl="1"/>
            <a:r>
              <a:rPr kumimoji="1" lang="en-US" altLang="ko-KR" dirty="0"/>
              <a:t>CYENS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74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Abstract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055" y="914025"/>
            <a:ext cx="11757660" cy="5146052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실제 문제를 해결하기 위한 정교한 딥러닝 모델을 임베디드 시스템에 배치하는 것은 어려움이 있다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ko-KR" altLang="en-US" dirty="0"/>
              <a:t>개인정보 보호 및 데이터 제한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네트워크 연결 문제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TensorFlow</a:t>
            </a:r>
            <a:r>
              <a:rPr kumimoji="1" lang="ko-KR" altLang="en-US" dirty="0"/>
              <a:t> </a:t>
            </a:r>
            <a:r>
              <a:rPr kumimoji="1" lang="en-US" altLang="ko-KR" dirty="0"/>
              <a:t>Lite</a:t>
            </a:r>
            <a:r>
              <a:rPr kumimoji="1" lang="ko-KR" altLang="en-US" dirty="0"/>
              <a:t>는 현재 실험 단계인 전이 학습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를 제공하여 이런 문제를 해결하려고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COre50 </a:t>
            </a:r>
            <a:r>
              <a:rPr kumimoji="1" lang="ko-KR" altLang="en-US" dirty="0"/>
              <a:t>벤치마크를 통해 해당 방법이  </a:t>
            </a:r>
            <a:r>
              <a:rPr kumimoji="1" lang="en-US" altLang="ko-KR" dirty="0"/>
              <a:t>catastrophic forgetting(</a:t>
            </a:r>
            <a:r>
              <a:rPr kumimoji="1" lang="ko-KR" altLang="en-US" dirty="0"/>
              <a:t>치명적 망각</a:t>
            </a:r>
            <a:r>
              <a:rPr kumimoji="1" lang="en-US" altLang="ko-KR" dirty="0"/>
              <a:t>) </a:t>
            </a:r>
            <a:r>
              <a:rPr kumimoji="1" lang="ko-KR" altLang="en-US" dirty="0"/>
              <a:t>문제를 겪고 있다는 것을 알리고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저자가 개발한 어플리케이션을 통해 지속적인 학습이 가능함을 나타낸다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50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스마트폰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로봇 및 기타 임베디드 장치에 딥러닝 모델을 배치하는 추세이다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이들 대부분은 주로 오프라인으로 추론만을 제공하지만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장치 내에서 학습해야 하는 경우가 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TensorFlow Lite</a:t>
            </a:r>
            <a:r>
              <a:rPr kumimoji="1" lang="ko-KR" altLang="en-US" dirty="0"/>
              <a:t>에서는 이를 전이학습을 통해 모델의 개인화에 집중하고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다만 전이학습을 위해서는 모든 새로운 클래스가 학습 중에 훈련 배치에 있어야 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그렇지 않으면 새로운 클래스가 나타날 때 마다 모델은 </a:t>
            </a:r>
            <a:r>
              <a:rPr kumimoji="1" lang="en-US" altLang="ko-KR" dirty="0"/>
              <a:t>catastrophic forgetting</a:t>
            </a:r>
            <a:r>
              <a:rPr kumimoji="1" lang="ko-KR" altLang="en-US" dirty="0"/>
              <a:t>을 겪는다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1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1378</Words>
  <Application>Microsoft Office PowerPoint</Application>
  <PresentationFormat>와이드스크린</PresentationFormat>
  <Paragraphs>257</Paragraphs>
  <Slides>43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roboto</vt:lpstr>
      <vt:lpstr>맑은 고딕</vt:lpstr>
      <vt:lpstr>lato</vt:lpstr>
      <vt:lpstr>Wingdings</vt:lpstr>
      <vt:lpstr>Arial</vt:lpstr>
      <vt:lpstr>Office 테마</vt:lpstr>
      <vt:lpstr>PowerPoint 프레젠테이션</vt:lpstr>
      <vt:lpstr>Paper 1</vt:lpstr>
      <vt:lpstr>Abstract</vt:lpstr>
      <vt:lpstr>Introduction</vt:lpstr>
      <vt:lpstr>Introduction</vt:lpstr>
      <vt:lpstr>Introduction</vt:lpstr>
      <vt:lpstr>Paper 2</vt:lpstr>
      <vt:lpstr>Abstract</vt:lpstr>
      <vt:lpstr>Introduction</vt:lpstr>
      <vt:lpstr>Introduction</vt:lpstr>
      <vt:lpstr>Introduction</vt:lpstr>
      <vt:lpstr>Paper2 - References</vt:lpstr>
      <vt:lpstr>On-Device Training</vt:lpstr>
      <vt:lpstr>On-Device Training</vt:lpstr>
      <vt:lpstr>On-Device Training</vt:lpstr>
      <vt:lpstr>Added 100 example </vt:lpstr>
      <vt:lpstr>CPU, Memory </vt:lpstr>
      <vt:lpstr>Simple System Monitor - base</vt:lpstr>
      <vt:lpstr>Simple System Monitor – game(TFT with nothing) </vt:lpstr>
      <vt:lpstr>Simple System Monitor – game(TFT with 20 apps) </vt:lpstr>
      <vt:lpstr>Simple System Monitor – Modified Model(waiting)</vt:lpstr>
      <vt:lpstr>Simple System Monitor – Modified Model(training) </vt:lpstr>
      <vt:lpstr>Simple System Monitor – Modified Model(Inferencing) </vt:lpstr>
      <vt:lpstr>Simple System Monitor – Training, Inferencing with nothing</vt:lpstr>
      <vt:lpstr>Simple System Monitor – Training, Inferencing with 20 apps</vt:lpstr>
      <vt:lpstr>Simple System Monitor – Base Model(waiting)</vt:lpstr>
      <vt:lpstr>Simple System Monitor – Base Model(Training)</vt:lpstr>
      <vt:lpstr>Simple System Monitor – Base Model(Inferencing)</vt:lpstr>
      <vt:lpstr>Change Base Model</vt:lpstr>
      <vt:lpstr>Change Base Model</vt:lpstr>
      <vt:lpstr>Create New Model</vt:lpstr>
      <vt:lpstr>Create New Model</vt:lpstr>
      <vt:lpstr>New Point of View</vt:lpstr>
      <vt:lpstr>New Point of View</vt:lpstr>
      <vt:lpstr>New Point of View</vt:lpstr>
      <vt:lpstr>Question </vt:lpstr>
      <vt:lpstr>Base model</vt:lpstr>
      <vt:lpstr>Modified model</vt:lpstr>
      <vt:lpstr>Changed Application </vt:lpstr>
      <vt:lpstr>Add Sample speed test</vt:lpstr>
      <vt:lpstr>Inference speed </vt:lpstr>
      <vt:lpstr>Inference speed</vt:lpstr>
      <vt:lpstr>Inference speed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2022-02-08T06:52:41Z</dcterms:modified>
</cp:coreProperties>
</file>